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3717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3535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4434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1679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59036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90440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1924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2809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2378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105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5386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9DE6C-BEBF-4F0C-8B9B-4EB8BCC38E4F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F37F-6216-4828-B945-631BD88D2CB8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2794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eishmaniasis" TargetMode="External"/><Relationship Id="rId2" Type="http://schemas.openxmlformats.org/officeDocument/2006/relationships/hyperlink" Target="https://en.wikipedia.org/wiki/Protozoa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Alimentary_trac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LR_2" TargetMode="External"/><Relationship Id="rId2" Type="http://schemas.openxmlformats.org/officeDocument/2006/relationships/hyperlink" Target="https://en.wikipedia.org/wiki/Lipophosphoglyca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nnate_immune_syste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topic/Encyclopaedia-Britannica-English-language-reference-wor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annica.com/science/sporogony" TargetMode="External"/><Relationship Id="rId2" Type="http://schemas.openxmlformats.org/officeDocument/2006/relationships/hyperlink" Target="https://www.britannica.com/science/schizogon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science/sporozoit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dictionary/life%20cycl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frican_trypanosomiasis" TargetMode="External"/><Relationship Id="rId13" Type="http://schemas.openxmlformats.org/officeDocument/2006/relationships/hyperlink" Target="https://en.wikipedia.org/wiki/Trypanosoma_cruzi" TargetMode="External"/><Relationship Id="rId3" Type="http://schemas.openxmlformats.org/officeDocument/2006/relationships/hyperlink" Target="https://en.wikipedia.org/wiki/Amoebiasis" TargetMode="External"/><Relationship Id="rId7" Type="http://schemas.openxmlformats.org/officeDocument/2006/relationships/hyperlink" Target="https://en.wikipedia.org/wiki/Toxoplasmosis" TargetMode="External"/><Relationship Id="rId12" Type="http://schemas.openxmlformats.org/officeDocument/2006/relationships/hyperlink" Target="https://en.wikipedia.org/wiki/Phlebotomus" TargetMode="External"/><Relationship Id="rId2" Type="http://schemas.openxmlformats.org/officeDocument/2006/relationships/hyperlink" Target="https://en.wikipedia.org/wiki/Entamoeba_histolyti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oxoplasma_gondii" TargetMode="External"/><Relationship Id="rId11" Type="http://schemas.openxmlformats.org/officeDocument/2006/relationships/hyperlink" Target="https://en.wikipedia.org/wiki/Phlebotominae" TargetMode="External"/><Relationship Id="rId5" Type="http://schemas.openxmlformats.org/officeDocument/2006/relationships/hyperlink" Target="https://en.wikipedia.org/wiki/Balantidiasis" TargetMode="External"/><Relationship Id="rId10" Type="http://schemas.openxmlformats.org/officeDocument/2006/relationships/hyperlink" Target="https://en.wikipedia.org/wiki/Leishmaniasis" TargetMode="External"/><Relationship Id="rId4" Type="http://schemas.openxmlformats.org/officeDocument/2006/relationships/hyperlink" Target="https://en.wikipedia.org/wiki/Balantidium_coli" TargetMode="External"/><Relationship Id="rId9" Type="http://schemas.openxmlformats.org/officeDocument/2006/relationships/hyperlink" Target="https://en.wikipedia.org/wiki/Tsetse_fly" TargetMode="External"/><Relationship Id="rId14" Type="http://schemas.openxmlformats.org/officeDocument/2006/relationships/hyperlink" Target="https://en.wikipedia.org/wiki/Triatom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to </a:t>
            </a:r>
            <a:r>
              <a:rPr lang="en-US" dirty="0" smtClean="0"/>
              <a:t>Protozoa</a:t>
            </a:r>
            <a:br>
              <a:rPr lang="en-US" dirty="0" smtClean="0"/>
            </a:br>
            <a:r>
              <a:rPr lang="en-US" sz="1800" dirty="0" smtClean="0"/>
              <a:t>Dr Mohammed Shoeb</a:t>
            </a:r>
            <a:br>
              <a:rPr lang="en-US" sz="1800" dirty="0" smtClean="0"/>
            </a:br>
            <a:r>
              <a:rPr lang="en-US" sz="1800" dirty="0" smtClean="0"/>
              <a:t>Assistant Professor</a:t>
            </a:r>
            <a:br>
              <a:rPr lang="en-US" sz="1800" dirty="0" smtClean="0"/>
            </a:br>
            <a:r>
              <a:rPr lang="en-US" sz="1800" dirty="0" smtClean="0"/>
              <a:t>Department of Zoology</a:t>
            </a:r>
            <a:br>
              <a:rPr lang="en-US" sz="1800" dirty="0" smtClean="0"/>
            </a:br>
            <a:r>
              <a:rPr lang="en-US" sz="1800" dirty="0" smtClean="0"/>
              <a:t>Govt. Dr WW Patankar Girl’s PG College, Durg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310029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Antibodies against </a:t>
            </a:r>
            <a:r>
              <a:rPr lang="en-IN" dirty="0" err="1" smtClean="0">
                <a:solidFill>
                  <a:srgbClr val="FF0000"/>
                </a:solidFill>
              </a:rPr>
              <a:t>circumsporozoite</a:t>
            </a:r>
            <a:r>
              <a:rPr lang="en-IN" dirty="0" smtClean="0">
                <a:solidFill>
                  <a:srgbClr val="FF0000"/>
                </a:solidFill>
              </a:rPr>
              <a:t> (CS) antigen of </a:t>
            </a:r>
            <a:r>
              <a:rPr lang="en-US" dirty="0" smtClean="0">
                <a:solidFill>
                  <a:srgbClr val="FF0000"/>
                </a:solidFill>
              </a:rPr>
              <a:t>sporozoites </a:t>
            </a:r>
            <a:r>
              <a:rPr lang="en-US" dirty="0" smtClean="0"/>
              <a:t>have been detected in the individuals suffering from plasmodium infection.</a:t>
            </a:r>
          </a:p>
          <a:p>
            <a:r>
              <a:rPr lang="en-US" dirty="0" smtClean="0"/>
              <a:t>These antibodies provide immune benefit to the host against plasmodium.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78471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to Trypanosomes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Two species of African trypanosomes, which are flagellated protozoans, can cause sleeping sickness, a chronic, debilitating disease transmitted to humans and cattle by the bite of the tsetse fly.</a:t>
            </a:r>
          </a:p>
          <a:p>
            <a:r>
              <a:rPr lang="en-US" dirty="0" smtClean="0"/>
              <a:t>In the bloodstream, a trypanosome differentiates into a long, slender form that continues to divide every 4–6 hours.</a:t>
            </a:r>
          </a:p>
          <a:p>
            <a:r>
              <a:rPr lang="en-US" dirty="0" smtClean="0"/>
              <a:t>The disease progresses through several stages, beginning with an early (systemic) stage in which trypanosomes multiply in the blood and progressing to a neurologic stage in which the parasite enters central nervous system, causing meningoencephalitis and eventually the loss of consciousness.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6941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parasite numbers increase after infection, an effective </a:t>
            </a:r>
            <a:r>
              <a:rPr lang="en-US" dirty="0" smtClean="0">
                <a:solidFill>
                  <a:srgbClr val="FF0000"/>
                </a:solidFill>
              </a:rPr>
              <a:t>Humoral antibody response develops to the glycoprotein coat, called variant surface glycoprotein (VSG)</a:t>
            </a:r>
            <a:r>
              <a:rPr lang="en-US" dirty="0" smtClean="0"/>
              <a:t>, that covers the trypanosome surface. </a:t>
            </a:r>
          </a:p>
          <a:p>
            <a:r>
              <a:rPr lang="en-US" dirty="0" smtClean="0"/>
              <a:t>These antibodies eliminate most of the parasites from the bloodstream, both by </a:t>
            </a:r>
            <a:r>
              <a:rPr lang="en-US" dirty="0" smtClean="0">
                <a:solidFill>
                  <a:srgbClr val="00B050"/>
                </a:solidFill>
              </a:rPr>
              <a:t>complement-mediated </a:t>
            </a:r>
            <a:r>
              <a:rPr lang="en-US" dirty="0" err="1" smtClean="0">
                <a:solidFill>
                  <a:srgbClr val="00B050"/>
                </a:solidFill>
              </a:rPr>
              <a:t>lysis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smtClean="0"/>
              <a:t>by </a:t>
            </a:r>
            <a:r>
              <a:rPr lang="en-US" dirty="0" err="1" smtClean="0">
                <a:solidFill>
                  <a:srgbClr val="00B050"/>
                </a:solidFill>
              </a:rPr>
              <a:t>opsonization</a:t>
            </a:r>
            <a:r>
              <a:rPr lang="en-US" dirty="0" smtClean="0">
                <a:solidFill>
                  <a:srgbClr val="00B050"/>
                </a:solidFill>
              </a:rPr>
              <a:t> and </a:t>
            </a:r>
            <a:r>
              <a:rPr lang="en-IN" dirty="0" smtClean="0">
                <a:solidFill>
                  <a:srgbClr val="00B050"/>
                </a:solidFill>
              </a:rPr>
              <a:t>subsequent phagocytosis</a:t>
            </a:r>
            <a:r>
              <a:rPr lang="en-IN" dirty="0" smtClean="0"/>
              <a:t>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35067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about 1% of the organisms, which bear an antigenically different VSG, escape the initial antibody response begin to proliferate in the bloodstream.</a:t>
            </a:r>
          </a:p>
          <a:p>
            <a:r>
              <a:rPr lang="en-US" dirty="0" smtClean="0"/>
              <a:t>The antigenic shift of VSG gene leads the trypanosomes to evade the immune response to their glycoprotein antigens.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479598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 to Leishmania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i="1" dirty="0" err="1"/>
              <a:t>Leishmania</a:t>
            </a:r>
            <a:r>
              <a:rPr lang="en-IN" dirty="0"/>
              <a:t>  is a parasitic </a:t>
            </a:r>
            <a:r>
              <a:rPr lang="en-IN" dirty="0">
                <a:hlinkClick r:id="rId2" tooltip="Protozoan"/>
              </a:rPr>
              <a:t>protozoan</a:t>
            </a:r>
            <a:r>
              <a:rPr lang="en-IN" dirty="0"/>
              <a:t>,  that is responsible for the disease </a:t>
            </a:r>
            <a:r>
              <a:rPr lang="en-IN" dirty="0" err="1" smtClean="0">
                <a:hlinkClick r:id="rId3" tooltip="Leishmaniasis"/>
              </a:rPr>
              <a:t>leishmaniasis</a:t>
            </a:r>
            <a:r>
              <a:rPr lang="en-IN" dirty="0" smtClean="0"/>
              <a:t>.</a:t>
            </a:r>
            <a:r>
              <a:rPr lang="en-US" dirty="0" smtClean="0"/>
              <a:t>It occurs in two forms: </a:t>
            </a:r>
          </a:p>
          <a:p>
            <a:r>
              <a:rPr lang="en-US" dirty="0" smtClean="0"/>
              <a:t>The intracellular and </a:t>
            </a:r>
            <a:r>
              <a:rPr lang="en-US" dirty="0" err="1" smtClean="0"/>
              <a:t>nonmotile</a:t>
            </a:r>
            <a:r>
              <a:rPr lang="en-US" dirty="0" smtClean="0"/>
              <a:t>  </a:t>
            </a:r>
            <a:r>
              <a:rPr lang="en-US" b="1" dirty="0" err="1" smtClean="0"/>
              <a:t>amastigote</a:t>
            </a:r>
            <a:r>
              <a:rPr lang="en-US" b="1" dirty="0" smtClean="0"/>
              <a:t> </a:t>
            </a:r>
            <a:r>
              <a:rPr lang="en-US" dirty="0"/>
              <a:t> </a:t>
            </a:r>
            <a:r>
              <a:rPr lang="en-US" dirty="0" smtClean="0"/>
              <a:t>form in the circulatory </a:t>
            </a:r>
            <a:r>
              <a:rPr lang="en-US" dirty="0"/>
              <a:t>systems of humans. </a:t>
            </a:r>
            <a:endParaRPr lang="en-IN" dirty="0" smtClean="0"/>
          </a:p>
          <a:p>
            <a:r>
              <a:rPr lang="en-US" dirty="0"/>
              <a:t>The </a:t>
            </a:r>
            <a:r>
              <a:rPr lang="en-US" b="1" dirty="0" err="1"/>
              <a:t>promastigote</a:t>
            </a:r>
            <a:r>
              <a:rPr lang="en-US" dirty="0"/>
              <a:t> form is found in the </a:t>
            </a:r>
            <a:r>
              <a:rPr lang="en-US" dirty="0">
                <a:hlinkClick r:id="rId4" tooltip="Alimentary tract"/>
              </a:rPr>
              <a:t>alimentary tract</a:t>
            </a:r>
            <a:r>
              <a:rPr lang="en-US" dirty="0"/>
              <a:t> of sandflies. It is an extracellular and motile </a:t>
            </a:r>
            <a:r>
              <a:rPr lang="en-US" dirty="0" smtClean="0"/>
              <a:t>form with long flagella.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31918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en-IN" sz="2800" b="1" dirty="0" smtClean="0"/>
              <a:t>Innate immune response</a:t>
            </a:r>
            <a:r>
              <a:rPr lang="en-IN" sz="2800" dirty="0"/>
              <a:t> </a:t>
            </a:r>
            <a:r>
              <a:rPr lang="en-US" sz="3200" dirty="0" smtClean="0"/>
              <a:t>to Leishmania infection 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The </a:t>
            </a:r>
            <a:r>
              <a:rPr lang="en-IN" dirty="0"/>
              <a:t>immune response begins at the site of </a:t>
            </a:r>
            <a:r>
              <a:rPr lang="en-IN" dirty="0" smtClean="0"/>
              <a:t>infection</a:t>
            </a:r>
            <a:r>
              <a:rPr lang="en-IN" dirty="0"/>
              <a:t>, where resident cells like </a:t>
            </a:r>
            <a:r>
              <a:rPr lang="en-IN" dirty="0" smtClean="0"/>
              <a:t>	macrophages</a:t>
            </a:r>
            <a:r>
              <a:rPr lang="en-IN" dirty="0"/>
              <a:t>, keratinocytes, and mast cells </a:t>
            </a:r>
            <a:r>
              <a:rPr lang="en-IN" dirty="0" smtClean="0"/>
              <a:t>	recognize </a:t>
            </a:r>
            <a:r>
              <a:rPr lang="en-IN" dirty="0"/>
              <a:t>pathogen-associated molecular </a:t>
            </a:r>
            <a:r>
              <a:rPr lang="en-IN" dirty="0" smtClean="0"/>
              <a:t>patterns </a:t>
            </a:r>
            <a:r>
              <a:rPr lang="en-IN" dirty="0"/>
              <a:t>(PAMPs). </a:t>
            </a:r>
            <a:endParaRPr lang="en-IN" dirty="0" smtClean="0"/>
          </a:p>
          <a:p>
            <a:r>
              <a:rPr lang="en-IN" dirty="0" smtClean="0"/>
              <a:t>These </a:t>
            </a:r>
            <a:r>
              <a:rPr lang="en-IN" dirty="0"/>
              <a:t>cells then produce </a:t>
            </a:r>
            <a:r>
              <a:rPr lang="en-IN" dirty="0" smtClean="0"/>
              <a:t>cytokines </a:t>
            </a:r>
            <a:r>
              <a:rPr lang="en-IN" dirty="0"/>
              <a:t>and </a:t>
            </a:r>
            <a:r>
              <a:rPr lang="en-IN" dirty="0" err="1"/>
              <a:t>chemokines</a:t>
            </a:r>
            <a:r>
              <a:rPr lang="en-IN" dirty="0"/>
              <a:t>, which activate the </a:t>
            </a:r>
            <a:r>
              <a:rPr lang="en-IN" dirty="0" smtClean="0"/>
              <a:t>innate </a:t>
            </a:r>
            <a:r>
              <a:rPr lang="en-IN" dirty="0"/>
              <a:t>and acquired immune response </a:t>
            </a:r>
            <a:r>
              <a:rPr lang="en-IN" dirty="0" smtClean="0"/>
              <a:t>cascades</a:t>
            </a:r>
            <a:r>
              <a:rPr lang="en-IN" dirty="0"/>
              <a:t>.</a:t>
            </a:r>
          </a:p>
          <a:p>
            <a:r>
              <a:rPr lang="en-IN" i="1" dirty="0" smtClean="0"/>
              <a:t>Leishmania</a:t>
            </a:r>
            <a:r>
              <a:rPr lang="en-IN" dirty="0" smtClean="0"/>
              <a:t> possesses a </a:t>
            </a:r>
            <a:r>
              <a:rPr lang="en-IN" dirty="0" err="1" smtClean="0">
                <a:hlinkClick r:id="rId2" tooltip="Lipophosphoglycan"/>
              </a:rPr>
              <a:t>lipophosphoglycan</a:t>
            </a:r>
            <a:r>
              <a:rPr lang="en-IN" dirty="0" smtClean="0"/>
              <a:t> coat over  the cell. </a:t>
            </a:r>
          </a:p>
          <a:p>
            <a:r>
              <a:rPr lang="en-IN" dirty="0" err="1" smtClean="0">
                <a:solidFill>
                  <a:srgbClr val="FF0000"/>
                </a:solidFill>
              </a:rPr>
              <a:t>Lipophosphoglycan</a:t>
            </a:r>
            <a:r>
              <a:rPr lang="en-IN" dirty="0" smtClean="0">
                <a:solidFill>
                  <a:srgbClr val="FF0000"/>
                </a:solidFill>
              </a:rPr>
              <a:t> is a trigger for </a:t>
            </a:r>
            <a:r>
              <a:rPr lang="en-IN" dirty="0" smtClean="0">
                <a:solidFill>
                  <a:srgbClr val="FF0000"/>
                </a:solidFill>
                <a:hlinkClick r:id="rId3" tooltip="TLR 2"/>
              </a:rPr>
              <a:t>toll-like receptor 2</a:t>
            </a:r>
            <a:r>
              <a:rPr lang="en-IN" dirty="0" smtClean="0">
                <a:solidFill>
                  <a:srgbClr val="FF0000"/>
                </a:solidFill>
              </a:rPr>
              <a:t>, a signalling receptor involved in triggering an </a:t>
            </a:r>
            <a:r>
              <a:rPr lang="en-IN" dirty="0" smtClean="0">
                <a:solidFill>
                  <a:srgbClr val="FF0000"/>
                </a:solidFill>
                <a:hlinkClick r:id="rId4" tooltip="Innate immune system"/>
              </a:rPr>
              <a:t>innate immune response</a:t>
            </a:r>
            <a:r>
              <a:rPr lang="en-IN" dirty="0" smtClean="0">
                <a:solidFill>
                  <a:srgbClr val="FF0000"/>
                </a:solidFill>
              </a:rPr>
              <a:t> in mammals.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0674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Adaptive immune response</a:t>
            </a:r>
            <a:r>
              <a:rPr lang="en-US" sz="3600" dirty="0" smtClean="0"/>
              <a:t> to Leishmania infection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early phase of Leishmania infection is crucial for determining the outcome of the disease. </a:t>
            </a:r>
            <a:endParaRPr lang="en-US" dirty="0" smtClean="0"/>
          </a:p>
          <a:p>
            <a:r>
              <a:rPr lang="en-US" dirty="0" smtClean="0"/>
              <a:t>Adaptive </a:t>
            </a:r>
            <a:r>
              <a:rPr lang="en-US" dirty="0"/>
              <a:t>immune cells can generate either a protective or detrimental response. For example, </a:t>
            </a:r>
            <a:r>
              <a:rPr lang="en-US" dirty="0">
                <a:solidFill>
                  <a:srgbClr val="FF0000"/>
                </a:solidFill>
              </a:rPr>
              <a:t>CD4+ TH1 cells produce interferon-γ, which enhances the killing of parasites by macrophages. 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However</a:t>
            </a:r>
            <a:r>
              <a:rPr lang="en-US" dirty="0"/>
              <a:t>, CD8+ T cells can also contribute to the pathogenesis of leishmaniasis by lysing infected cells without killing the parasites. </a:t>
            </a:r>
          </a:p>
        </p:txBody>
      </p:sp>
    </p:spTree>
    <p:extLst>
      <p:ext uri="{BB962C8B-B14F-4D97-AF65-F5344CB8AC3E}">
        <p14:creationId xmlns:p14="http://schemas.microsoft.com/office/powerpoint/2010/main" xmlns="" val="805953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 to Amoeba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body's immune response to amoeba is </a:t>
            </a:r>
            <a:r>
              <a:rPr lang="en-US" dirty="0" smtClean="0"/>
              <a:t>a combination of innate and adaptive immune responses:</a:t>
            </a:r>
          </a:p>
          <a:p>
            <a:r>
              <a:rPr lang="en-US" b="1" dirty="0"/>
              <a:t>Innate immune </a:t>
            </a:r>
            <a:r>
              <a:rPr lang="en-US" b="1" dirty="0" smtClean="0"/>
              <a:t>response</a:t>
            </a:r>
            <a:r>
              <a:rPr lang="en-US" dirty="0" smtClean="0"/>
              <a:t>: The </a:t>
            </a:r>
            <a:r>
              <a:rPr lang="en-US" dirty="0"/>
              <a:t>body's first line of defense against germs, which is non-specific. The innate immune response to amoeba includes: </a:t>
            </a:r>
          </a:p>
          <a:p>
            <a:pPr fontAlgn="ctr"/>
            <a:r>
              <a:rPr lang="en-US" b="1" dirty="0"/>
              <a:t>Stomach acid</a:t>
            </a:r>
            <a:r>
              <a:rPr lang="en-US" dirty="0"/>
              <a:t>: An antimicrobial agent that amoeba cysts are </a:t>
            </a:r>
            <a:r>
              <a:rPr lang="en-US" dirty="0" smtClean="0"/>
              <a:t>resistant</a:t>
            </a:r>
            <a:endParaRPr lang="en-US" dirty="0"/>
          </a:p>
          <a:p>
            <a:pPr fontAlgn="ctr"/>
            <a:r>
              <a:rPr lang="en-US" b="1" dirty="0" err="1"/>
              <a:t>Mucin</a:t>
            </a:r>
            <a:r>
              <a:rPr lang="en-US" b="1" dirty="0"/>
              <a:t> mucus</a:t>
            </a:r>
            <a:r>
              <a:rPr lang="en-US" dirty="0"/>
              <a:t>: A thick layer that protects epithelial cells in the intestine </a:t>
            </a:r>
          </a:p>
          <a:p>
            <a:r>
              <a:rPr lang="en-US" b="1" dirty="0"/>
              <a:t>Complement system</a:t>
            </a:r>
            <a:r>
              <a:rPr lang="en-US" dirty="0"/>
              <a:t>: An important component of innate immunity against amoeba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35024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Adaptive immune </a:t>
            </a:r>
            <a:r>
              <a:rPr lang="en-US" b="1" dirty="0" smtClean="0"/>
              <a:t>response</a:t>
            </a:r>
            <a:r>
              <a:rPr lang="en-US" dirty="0" smtClean="0"/>
              <a:t>:</a:t>
            </a:r>
            <a:r>
              <a:rPr lang="en-US" dirty="0"/>
              <a:t> The adaptive immune response to amoeba </a:t>
            </a:r>
            <a:r>
              <a:rPr lang="en-US" dirty="0" smtClean="0"/>
              <a:t>includes</a:t>
            </a:r>
            <a:r>
              <a:rPr lang="en-US" dirty="0"/>
              <a:t> </a:t>
            </a:r>
          </a:p>
          <a:p>
            <a:pPr fontAlgn="ctr"/>
            <a:r>
              <a:rPr lang="en-US" b="1" dirty="0"/>
              <a:t>Neutrophils</a:t>
            </a:r>
            <a:r>
              <a:rPr lang="en-US" dirty="0"/>
              <a:t>: One of the first immune cells to respond to amoeba, releasing reactive oxygen species (ROS) to kill the amoeba </a:t>
            </a:r>
          </a:p>
          <a:p>
            <a:pPr fontAlgn="ctr"/>
            <a:r>
              <a:rPr lang="en-US" b="1" dirty="0"/>
              <a:t>Macrophages</a:t>
            </a:r>
            <a:r>
              <a:rPr lang="en-US" dirty="0"/>
              <a:t>: Work with neutrophils to kill the amoeba by releasing ROS, nitric oxide (NO), and inflammatory cytokines </a:t>
            </a:r>
          </a:p>
          <a:p>
            <a:r>
              <a:rPr lang="en-US" b="1" dirty="0" err="1"/>
              <a:t>IgG</a:t>
            </a:r>
            <a:r>
              <a:rPr lang="en-US" b="1" dirty="0"/>
              <a:t> antibodies</a:t>
            </a:r>
            <a:r>
              <a:rPr lang="en-US" dirty="0"/>
              <a:t>: Generated in response to E. </a:t>
            </a:r>
            <a:r>
              <a:rPr lang="en-US" dirty="0" err="1"/>
              <a:t>histolytica</a:t>
            </a:r>
            <a:r>
              <a:rPr lang="en-US" dirty="0"/>
              <a:t> invasion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56393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Immunology by </a:t>
            </a:r>
            <a:r>
              <a:rPr lang="en-US" dirty="0" err="1" smtClean="0"/>
              <a:t>Kuby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IN" dirty="0" err="1">
                <a:hlinkClick r:id="rId2"/>
              </a:rPr>
              <a:t>Encyclopædia</a:t>
            </a:r>
            <a:r>
              <a:rPr lang="en-IN" dirty="0">
                <a:hlinkClick r:id="rId2"/>
              </a:rPr>
              <a:t> Britannica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6823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Protozoans are unicellular eukaryotic organisms.</a:t>
            </a:r>
          </a:p>
          <a:p>
            <a:r>
              <a:rPr lang="en-US" dirty="0" smtClean="0"/>
              <a:t>Like other eukaryotic cells protozoa have cell membrane composed of Proteins and Lipids, Cytoplasm and Organelles like nucleus, mitochondria, </a:t>
            </a:r>
            <a:r>
              <a:rPr lang="en-US" dirty="0" err="1" smtClean="0"/>
              <a:t>golgi</a:t>
            </a:r>
            <a:r>
              <a:rPr lang="en-US" dirty="0" smtClean="0"/>
              <a:t>, endoplasmic reticulum.</a:t>
            </a:r>
          </a:p>
          <a:p>
            <a:r>
              <a:rPr lang="en-US" dirty="0" smtClean="0"/>
              <a:t>All the processes like respiration, nutrition, reproduction and locomotion are carried by the single cell. </a:t>
            </a:r>
          </a:p>
          <a:p>
            <a:r>
              <a:rPr lang="en-US" dirty="0" smtClean="0"/>
              <a:t>Locomotion can be through Cilia, Flagella or Pseudopodia.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7973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protozoa are heterotrophic and some are parasitic.</a:t>
            </a:r>
          </a:p>
          <a:p>
            <a:r>
              <a:rPr lang="en-US" dirty="0" smtClean="0"/>
              <a:t>Parasitic protozoans have complex life cycle involving one or more hosts.</a:t>
            </a:r>
          </a:p>
          <a:p>
            <a:r>
              <a:rPr lang="en-US" dirty="0" smtClean="0"/>
              <a:t>This involves </a:t>
            </a:r>
            <a:r>
              <a:rPr lang="en-US" dirty="0"/>
              <a:t>episodes of asexual multiple division called </a:t>
            </a:r>
            <a:r>
              <a:rPr lang="en-US" u="sng" dirty="0" err="1">
                <a:hlinkClick r:id="rId2"/>
              </a:rPr>
              <a:t>schizogony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 a result merozoites are produced which rupture the host cell.</a:t>
            </a:r>
          </a:p>
          <a:p>
            <a:r>
              <a:rPr lang="en-US" dirty="0" smtClean="0"/>
              <a:t>Some merozoites form male gametes and female gametes which fuse to </a:t>
            </a:r>
            <a:r>
              <a:rPr lang="en-US" dirty="0"/>
              <a:t>fuse to form a diploid zygote, which then undergoes </a:t>
            </a:r>
            <a:r>
              <a:rPr lang="en-US" u="sng" dirty="0" err="1">
                <a:hlinkClick r:id="rId3"/>
              </a:rPr>
              <a:t>sporogony</a:t>
            </a:r>
            <a:r>
              <a:rPr lang="en-US" dirty="0"/>
              <a:t>, a process of multiple divisions in which many </a:t>
            </a:r>
            <a:r>
              <a:rPr lang="en-US" u="sng" dirty="0">
                <a:hlinkClick r:id="rId4"/>
              </a:rPr>
              <a:t>sporozoites</a:t>
            </a:r>
            <a:r>
              <a:rPr lang="en-US" dirty="0"/>
              <a:t> are produced.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4510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Flagellated protozoan parasites reproduce almost exclusively by asexual means and do not appear to have a sexual phase in their </a:t>
            </a:r>
            <a:r>
              <a:rPr lang="en-US" u="sng" dirty="0">
                <a:hlinkClick r:id="rId2"/>
              </a:rPr>
              <a:t>life cycles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Many parasitic protozoa form cyst to avoid unfavorable conditions. Cysts also help in transmission of the free living dispersal stage from one host to another.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8329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Parasitic Protozoa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0263078"/>
              </p:ext>
            </p:extLst>
          </p:nvPr>
        </p:nvGraphicFramePr>
        <p:xfrm>
          <a:off x="611560" y="1196752"/>
          <a:ext cx="8229600" cy="5560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509936"/>
                <a:gridCol w="1604864"/>
              </a:tblGrid>
              <a:tr h="445908">
                <a:tc>
                  <a:txBody>
                    <a:bodyPr/>
                    <a:lstStyle/>
                    <a:p>
                      <a:r>
                        <a:rPr lang="en-US" dirty="0" smtClean="0"/>
                        <a:t>Protozoa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Disease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Mode of Transmission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</a:t>
                      </a:r>
                      <a:endParaRPr lang="en-IN" dirty="0"/>
                    </a:p>
                  </a:txBody>
                  <a:tcPr/>
                </a:tc>
              </a:tr>
              <a:tr h="637012">
                <a:tc>
                  <a:txBody>
                    <a:bodyPr/>
                    <a:lstStyle/>
                    <a:p>
                      <a:r>
                        <a:rPr lang="en-IN" sz="1800" b="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Entamoeba histolytica"/>
                        </a:rPr>
                        <a:t>Entamoeba</a:t>
                      </a:r>
                      <a:r>
                        <a:rPr lang="en-IN" sz="18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Entamoeba histolytica"/>
                        </a:rPr>
                        <a:t> </a:t>
                      </a:r>
                      <a:r>
                        <a:rPr lang="en-IN" sz="1800" b="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Entamoeba histolytica"/>
                        </a:rPr>
                        <a:t>histolytica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Amoebiasis"/>
                        </a:rPr>
                        <a:t>Amoebiasis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Cyst in contaminated</a:t>
                      </a:r>
                      <a:r>
                        <a:rPr lang="en-US" baseline="0" dirty="0" smtClean="0"/>
                        <a:t> food and water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828115">
                <a:tc>
                  <a:txBody>
                    <a:bodyPr/>
                    <a:lstStyle/>
                    <a:p>
                      <a:r>
                        <a:rPr lang="en-IN" sz="1800" b="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Balantidium coli"/>
                        </a:rPr>
                        <a:t>Balantidium</a:t>
                      </a:r>
                      <a:r>
                        <a:rPr lang="en-IN" sz="18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Balantidium coli"/>
                        </a:rPr>
                        <a:t> coli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Balantidiasis"/>
                        </a:rPr>
                        <a:t>Balantidiasis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Cyst in contaminated</a:t>
                      </a:r>
                      <a:r>
                        <a:rPr lang="en-US" baseline="0" dirty="0" smtClean="0"/>
                        <a:t> food and water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445908">
                <a:tc>
                  <a:txBody>
                    <a:bodyPr/>
                    <a:lstStyle/>
                    <a:p>
                      <a:r>
                        <a:rPr lang="en-US" sz="1800" b="0" i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Plasmodium Species</a:t>
                      </a:r>
                      <a:endParaRPr lang="en-IN" sz="1800" b="0" i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Malaria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 borne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Anopheles </a:t>
                      </a:r>
                      <a:endParaRPr lang="en-IN" dirty="0"/>
                    </a:p>
                  </a:txBody>
                  <a:tcPr/>
                </a:tc>
              </a:tr>
              <a:tr h="637012">
                <a:tc>
                  <a:txBody>
                    <a:bodyPr/>
                    <a:lstStyle/>
                    <a:p>
                      <a:r>
                        <a:rPr lang="en-IN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Toxoplasma </a:t>
                      </a:r>
                      <a:r>
                        <a:rPr lang="en-IN" sz="1800" b="0" i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gondii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toxoplasmosis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Oocytes</a:t>
                      </a:r>
                      <a:r>
                        <a:rPr lang="en-US" baseline="0" dirty="0" smtClean="0"/>
                        <a:t> in contaminated food and water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3701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Trypanosoma</a:t>
                      </a:r>
                      <a:r>
                        <a:rPr lang="en-US" baseline="0" dirty="0" smtClean="0"/>
                        <a:t> species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African </a:t>
                      </a:r>
                      <a:r>
                        <a:rPr lang="en-IN" sz="18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trypanosomiasis</a:t>
                      </a:r>
                      <a:r>
                        <a:rPr lang="en-IN" sz="18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Sleeping sickness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 borne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IN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tooltip="Tsetse fly"/>
                        </a:rPr>
                        <a:t>tsetse fly</a:t>
                      </a:r>
                      <a:endParaRPr lang="en-IN" dirty="0"/>
                    </a:p>
                  </a:txBody>
                  <a:tcPr/>
                </a:tc>
              </a:tr>
              <a:tr h="445908">
                <a:tc>
                  <a:txBody>
                    <a:bodyPr/>
                    <a:lstStyle/>
                    <a:p>
                      <a:r>
                        <a:rPr lang="en-IN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Leishmania</a:t>
                      </a:r>
                      <a:endParaRPr lang="en-I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 tooltip="Leishmaniasis"/>
                        </a:rPr>
                        <a:t>leishmaniasis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Vector borne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 tooltip="Phlebotominae"/>
                        </a:rPr>
                        <a:t>andflies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en-US" sz="1800" b="0" i="1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2" tooltip="Phlebotomus"/>
                        </a:rPr>
                        <a:t>Phlebotomus</a:t>
                      </a:r>
                      <a:endParaRPr lang="en-IN" dirty="0"/>
                    </a:p>
                  </a:txBody>
                  <a:tcPr/>
                </a:tc>
              </a:tr>
              <a:tr h="445908">
                <a:tc>
                  <a:txBody>
                    <a:bodyPr/>
                    <a:lstStyle/>
                    <a:p>
                      <a:r>
                        <a:rPr lang="en-IN" sz="1800" b="0" i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Trypanosoma</a:t>
                      </a:r>
                      <a:r>
                        <a:rPr lang="en-IN" sz="1800" b="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 </a:t>
                      </a:r>
                      <a:r>
                        <a:rPr lang="en-IN" sz="1800" b="0" i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cruzi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Chagas</a:t>
                      </a:r>
                      <a:r>
                        <a:rPr lang="en-US" dirty="0" smtClean="0"/>
                        <a:t> Disease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Vector borne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1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4"/>
                        </a:rPr>
                        <a:t>Triatoma</a:t>
                      </a:r>
                      <a:r>
                        <a:rPr lang="en-IN" sz="18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bug</a:t>
                      </a:r>
                      <a:endParaRPr lang="en-IN" dirty="0"/>
                    </a:p>
                  </a:txBody>
                  <a:tcPr/>
                </a:tc>
              </a:tr>
              <a:tr h="258344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748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response to Parasitic Protozoa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type of immune response that develops to protozoan infection and the effectiveness of the response depend in part on the location of the parasite within the host. </a:t>
            </a:r>
          </a:p>
          <a:p>
            <a:r>
              <a:rPr lang="en-US" dirty="0" smtClean="0"/>
              <a:t>Many protozoans have life-cycle stages in which they are </a:t>
            </a:r>
            <a:r>
              <a:rPr lang="en-US" dirty="0" smtClean="0">
                <a:solidFill>
                  <a:srgbClr val="FF0000"/>
                </a:solidFill>
              </a:rPr>
              <a:t>free within the bloodstream</a:t>
            </a:r>
            <a:r>
              <a:rPr lang="en-US" dirty="0" smtClean="0"/>
              <a:t>, and it is during these stages that </a:t>
            </a:r>
            <a:r>
              <a:rPr lang="en-US" dirty="0" smtClean="0">
                <a:solidFill>
                  <a:srgbClr val="00B050"/>
                </a:solidFill>
              </a:rPr>
              <a:t>Humoral antibody </a:t>
            </a:r>
            <a:r>
              <a:rPr lang="en-US" dirty="0" smtClean="0"/>
              <a:t>is most effective. </a:t>
            </a:r>
          </a:p>
          <a:p>
            <a:r>
              <a:rPr lang="en-US" dirty="0" smtClean="0"/>
              <a:t>Many of these same pathogens are also capable of </a:t>
            </a:r>
            <a:r>
              <a:rPr lang="en-US" dirty="0" smtClean="0">
                <a:solidFill>
                  <a:srgbClr val="FF0000"/>
                </a:solidFill>
              </a:rPr>
              <a:t>intracellular</a:t>
            </a:r>
            <a:r>
              <a:rPr lang="en-US" dirty="0" smtClean="0"/>
              <a:t> growth; during these stages, </a:t>
            </a:r>
            <a:r>
              <a:rPr lang="en-US" dirty="0" smtClean="0">
                <a:solidFill>
                  <a:srgbClr val="00B050"/>
                </a:solidFill>
              </a:rPr>
              <a:t>cell-mediated immune reactions</a:t>
            </a:r>
            <a:r>
              <a:rPr lang="en-US" dirty="0" smtClean="0"/>
              <a:t> are effective in host defense.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7613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 response to Plasmodium</a:t>
            </a:r>
            <a:endParaRPr lang="en-IN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Malaria is caused by various species of the genus Plasmodium, of which P. falciparum is the most virulent and prevalent.</a:t>
            </a:r>
          </a:p>
          <a:p>
            <a:r>
              <a:rPr lang="en-US" dirty="0" smtClean="0"/>
              <a:t>Plasmodium Life cycle is complex</a:t>
            </a:r>
          </a:p>
          <a:p>
            <a:r>
              <a:rPr lang="en-US" dirty="0" smtClean="0"/>
              <a:t>Female Anopheles mosquitoes, which feed on blood meals, serve as the vector for Plasmodium.</a:t>
            </a:r>
          </a:p>
          <a:p>
            <a:r>
              <a:rPr lang="en-US" dirty="0" smtClean="0"/>
              <a:t>Female Anopheles introduces </a:t>
            </a:r>
            <a:r>
              <a:rPr lang="en-US" dirty="0" err="1" smtClean="0"/>
              <a:t>Sporozoite</a:t>
            </a:r>
            <a:r>
              <a:rPr lang="en-US" dirty="0" smtClean="0"/>
              <a:t> into human.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1743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Sporozoites are covered by </a:t>
            </a:r>
            <a:r>
              <a:rPr lang="en-IN" dirty="0" smtClean="0"/>
              <a:t>a 45-kDa protein called </a:t>
            </a:r>
            <a:r>
              <a:rPr lang="en-IN" dirty="0" err="1" smtClean="0"/>
              <a:t>circumsporozoite</a:t>
            </a:r>
            <a:r>
              <a:rPr lang="en-IN" dirty="0" smtClean="0"/>
              <a:t> (CS) antigen.</a:t>
            </a:r>
          </a:p>
          <a:p>
            <a:r>
              <a:rPr lang="en-US" dirty="0" smtClean="0"/>
              <a:t>From blood the sporozoites migrate to liver hepatocytes.</a:t>
            </a:r>
          </a:p>
          <a:p>
            <a:r>
              <a:rPr lang="en-US" dirty="0" smtClean="0"/>
              <a:t>In the liver the sporozoites transform to merozoites.</a:t>
            </a:r>
          </a:p>
          <a:p>
            <a:r>
              <a:rPr lang="en-US" dirty="0" smtClean="0"/>
              <a:t>The merozoites infect RBCs , multiply and reinfect RBCs.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9429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Eventually some of the merozoites differentiate into male and female gametocytes, which may be ingested by a female Anopheles mosquito during a blood meal.</a:t>
            </a:r>
          </a:p>
          <a:p>
            <a:r>
              <a:rPr lang="en-US" dirty="0" smtClean="0"/>
              <a:t> Within the mosquito’s gut, the male and female gametocytes differentiate into gametes that fuse to form a zygote, which multiplies and differentiates into sporozoites within the salivary gland. </a:t>
            </a:r>
          </a:p>
          <a:p>
            <a:r>
              <a:rPr lang="en-US" dirty="0" smtClean="0"/>
              <a:t>The infected mosquito is now set to initiate the cycle once again.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168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741</Words>
  <Application>Microsoft Office PowerPoint</Application>
  <PresentationFormat>On-screen Show 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Immune Response to Protozoa Dr Mohammed Shoeb Assistant Professor Department of Zoology Govt. Dr WW Patankar Girl’s PG College, Durg</vt:lpstr>
      <vt:lpstr>Introduction</vt:lpstr>
      <vt:lpstr>Slide 3</vt:lpstr>
      <vt:lpstr>Slide 4</vt:lpstr>
      <vt:lpstr>Common Parasitic Protozoa</vt:lpstr>
      <vt:lpstr>Immune response to Parasitic Protozoa</vt:lpstr>
      <vt:lpstr>Immune response to Plasmodium</vt:lpstr>
      <vt:lpstr>Slide 8</vt:lpstr>
      <vt:lpstr>Slide 9</vt:lpstr>
      <vt:lpstr>Slide 10</vt:lpstr>
      <vt:lpstr>Immune response to Trypanosomes</vt:lpstr>
      <vt:lpstr>Slide 12</vt:lpstr>
      <vt:lpstr>Slide 13</vt:lpstr>
      <vt:lpstr>Immune Response to Leishmania</vt:lpstr>
      <vt:lpstr>Innate immune response to Leishmania infection  </vt:lpstr>
      <vt:lpstr>Adaptive immune response to Leishmania infection </vt:lpstr>
      <vt:lpstr>Immune response to Amoeba</vt:lpstr>
      <vt:lpstr>Slide 18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to Protozoa</dc:title>
  <dc:creator>user</dc:creator>
  <cp:lastModifiedBy>zoology</cp:lastModifiedBy>
  <cp:revision>49</cp:revision>
  <dcterms:created xsi:type="dcterms:W3CDTF">2024-12-26T12:31:45Z</dcterms:created>
  <dcterms:modified xsi:type="dcterms:W3CDTF">2025-07-14T11:01:20Z</dcterms:modified>
</cp:coreProperties>
</file>